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 marL="0" marR="0" indent="0" algn="l" defTabSz="79004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5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395021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790042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185062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580083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975104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370125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2765146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160166" algn="ctr" defTabSz="58520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702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762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762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838383"/>
              </a:solidFill>
              <a:prstDash val="solid"/>
              <a:miter lim="400000"/>
            </a:ln>
          </a:left>
          <a:right>
            <a:ln w="25400" cap="flat">
              <a:solidFill>
                <a:srgbClr val="838383"/>
              </a:solidFill>
              <a:prstDash val="solid"/>
              <a:miter lim="400000"/>
            </a:ln>
          </a:right>
          <a:top>
            <a:ln w="25400" cap="flat">
              <a:solidFill>
                <a:srgbClr val="838383"/>
              </a:solidFill>
              <a:prstDash val="solid"/>
              <a:miter lim="400000"/>
            </a:ln>
          </a:top>
          <a:bottom>
            <a:ln w="25400" cap="flat">
              <a:solidFill>
                <a:srgbClr val="838383"/>
              </a:solidFill>
              <a:prstDash val="solid"/>
              <a:miter lim="400000"/>
            </a:ln>
          </a:bottom>
          <a:insideH>
            <a:ln w="25400" cap="flat">
              <a:solidFill>
                <a:srgbClr val="838383"/>
              </a:solidFill>
              <a:prstDash val="solid"/>
              <a:miter lim="400000"/>
            </a:ln>
          </a:insideH>
          <a:insideV>
            <a:ln w="254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25400" cap="flat">
              <a:solidFill>
                <a:srgbClr val="808080"/>
              </a:solidFill>
              <a:prstDash val="solid"/>
              <a:miter lim="400000"/>
            </a:ln>
          </a:top>
          <a:bottom>
            <a:ln w="25400" cap="flat">
              <a:solidFill>
                <a:srgbClr val="808080"/>
              </a:solidFill>
              <a:prstDash val="solid"/>
              <a:miter lim="400000"/>
            </a:ln>
          </a:bottom>
          <a:insideH>
            <a:ln w="25400" cap="flat">
              <a:solidFill>
                <a:srgbClr val="808080"/>
              </a:solidFill>
              <a:prstDash val="solid"/>
              <a:miter lim="400000"/>
            </a:ln>
          </a:insideH>
          <a:insideV>
            <a:ln w="254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chemeClr val="accent3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4D4D4D"/>
              </a:solidFill>
              <a:prstDash val="solid"/>
              <a:miter lim="400000"/>
            </a:ln>
          </a:right>
          <a:top>
            <a:ln w="254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4D4D4D"/>
              </a:solidFill>
              <a:prstDash val="solid"/>
              <a:miter lim="400000"/>
            </a:ln>
          </a:insideH>
          <a:insideV>
            <a:ln w="254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76200" cap="flat">
              <a:solidFill>
                <a:srgbClr val="F8BA00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464646"/>
              </a:solidFill>
              <a:prstDash val="solid"/>
              <a:miter lim="400000"/>
            </a:ln>
          </a:left>
          <a:right>
            <a:ln w="25400" cap="flat">
              <a:solidFill>
                <a:srgbClr val="464646"/>
              </a:solidFill>
              <a:prstDash val="solid"/>
              <a:miter lim="400000"/>
            </a:ln>
          </a:right>
          <a:top>
            <a:ln w="25400" cap="flat">
              <a:solidFill>
                <a:srgbClr val="464646"/>
              </a:solidFill>
              <a:prstDash val="solid"/>
              <a:miter lim="400000"/>
            </a:ln>
          </a:top>
          <a:bottom>
            <a:ln w="25400" cap="flat">
              <a:solidFill>
                <a:srgbClr val="464646"/>
              </a:solidFill>
              <a:prstDash val="solid"/>
              <a:miter lim="400000"/>
            </a:ln>
          </a:bottom>
          <a:insideH>
            <a:ln w="25400" cap="flat">
              <a:solidFill>
                <a:srgbClr val="464646"/>
              </a:solidFill>
              <a:prstDash val="solid"/>
              <a:miter lim="400000"/>
            </a:ln>
          </a:insideH>
          <a:insideV>
            <a:ln w="254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E5E5E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3C3C3"/>
              </a:solidFill>
              <a:prstDash val="solid"/>
              <a:miter lim="400000"/>
            </a:ln>
          </a:top>
          <a:bottom>
            <a:ln w="25400" cap="flat">
              <a:solidFill>
                <a:srgbClr val="C3C3C3"/>
              </a:solidFill>
              <a:prstDash val="solid"/>
              <a:miter lim="400000"/>
            </a:ln>
          </a:bottom>
          <a:insideH>
            <a:ln w="25400" cap="flat">
              <a:solidFill>
                <a:srgbClr val="C3C3C3"/>
              </a:solidFill>
              <a:prstDash val="solid"/>
              <a:miter lim="400000"/>
            </a:ln>
          </a:insideH>
          <a:insideV>
            <a:ln w="254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E5E5E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76200" cap="flat">
              <a:solidFill>
                <a:srgbClr val="CB297B"/>
              </a:solidFill>
              <a:prstDash val="solid"/>
              <a:miter lim="400000"/>
            </a:ln>
          </a:top>
          <a:bottom>
            <a:ln w="25400" cap="flat">
              <a:solidFill>
                <a:srgbClr val="5E5E5E"/>
              </a:solidFill>
              <a:prstDash val="solid"/>
              <a:miter lim="400000"/>
            </a:ln>
          </a:bottom>
          <a:insideH>
            <a:ln w="25400" cap="flat">
              <a:solidFill>
                <a:srgbClr val="5E5E5E"/>
              </a:solidFill>
              <a:prstDash val="solid"/>
              <a:miter lim="400000"/>
            </a:ln>
          </a:insideH>
          <a:insideV>
            <a:ln w="254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6C6C6C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6C6C6C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6C6C6C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1"/>
    <p:restoredTop sz="94692"/>
  </p:normalViewPr>
  <p:slideViewPr>
    <p:cSldViewPr snapToGrid="0">
      <p:cViewPr varScale="1">
        <p:scale>
          <a:sx n="43" d="100"/>
          <a:sy n="43" d="100"/>
        </p:scale>
        <p:origin x="34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D35DE-4127-3A48-AE77-9B4648254AF2}" type="doc">
      <dgm:prSet loTypeId="urn:microsoft.com/office/officeart/2005/8/layout/process1" loCatId="" qsTypeId="urn:microsoft.com/office/officeart/2005/8/quickstyle/simple1" qsCatId="simple" csTypeId="urn:microsoft.com/office/officeart/2005/8/colors/accent0_3" csCatId="mainScheme" phldr="1"/>
      <dgm:spPr/>
    </dgm:pt>
    <dgm:pt modelId="{66D047DC-F8F3-0A45-B4F6-A0AF5E79004B}">
      <dgm:prSet phldrT="[Text]"/>
      <dgm:spPr/>
      <dgm:t>
        <a:bodyPr/>
        <a:lstStyle/>
        <a:p>
          <a:r>
            <a:rPr lang="en-US" dirty="0"/>
            <a:t>Step 1</a:t>
          </a:r>
        </a:p>
      </dgm:t>
    </dgm:pt>
    <dgm:pt modelId="{CF3EE6D9-2136-D441-9B0E-3F8E8D445E95}" type="parTrans" cxnId="{8FA06DD3-0984-B34E-B999-2D8D3887F840}">
      <dgm:prSet/>
      <dgm:spPr/>
      <dgm:t>
        <a:bodyPr/>
        <a:lstStyle/>
        <a:p>
          <a:endParaRPr lang="en-US"/>
        </a:p>
      </dgm:t>
    </dgm:pt>
    <dgm:pt modelId="{FEA12697-8B05-8A4C-9437-8462CC37D5C6}" type="sibTrans" cxnId="{8FA06DD3-0984-B34E-B999-2D8D3887F840}">
      <dgm:prSet/>
      <dgm:spPr/>
      <dgm:t>
        <a:bodyPr/>
        <a:lstStyle/>
        <a:p>
          <a:endParaRPr lang="en-US"/>
        </a:p>
      </dgm:t>
    </dgm:pt>
    <dgm:pt modelId="{18F0D6F5-0CF5-214C-8B3A-CD165F751977}">
      <dgm:prSet phldrT="[Text]"/>
      <dgm:spPr/>
      <dgm:t>
        <a:bodyPr/>
        <a:lstStyle/>
        <a:p>
          <a:r>
            <a:rPr lang="en-US" dirty="0"/>
            <a:t>Step 2</a:t>
          </a:r>
        </a:p>
      </dgm:t>
    </dgm:pt>
    <dgm:pt modelId="{E9BCDD24-3EFA-6649-BE56-387BC627B085}" type="parTrans" cxnId="{4442FF2D-27C4-F941-AADD-07C12D372ABB}">
      <dgm:prSet/>
      <dgm:spPr/>
      <dgm:t>
        <a:bodyPr/>
        <a:lstStyle/>
        <a:p>
          <a:endParaRPr lang="en-US"/>
        </a:p>
      </dgm:t>
    </dgm:pt>
    <dgm:pt modelId="{D95FF062-8179-0B42-8D9D-8FCBD089D046}" type="sibTrans" cxnId="{4442FF2D-27C4-F941-AADD-07C12D372ABB}">
      <dgm:prSet/>
      <dgm:spPr/>
      <dgm:t>
        <a:bodyPr/>
        <a:lstStyle/>
        <a:p>
          <a:endParaRPr lang="en-US"/>
        </a:p>
      </dgm:t>
    </dgm:pt>
    <dgm:pt modelId="{545E81EB-D257-CC43-86FD-1D0FB73D548B}">
      <dgm:prSet phldrT="[Text]"/>
      <dgm:spPr/>
      <dgm:t>
        <a:bodyPr/>
        <a:lstStyle/>
        <a:p>
          <a:r>
            <a:rPr lang="en-US" dirty="0"/>
            <a:t>Step 3</a:t>
          </a:r>
        </a:p>
      </dgm:t>
    </dgm:pt>
    <dgm:pt modelId="{D17848F4-111D-6140-9A67-305513BCE7A6}" type="parTrans" cxnId="{2E5E7329-466D-D046-9245-E99426381641}">
      <dgm:prSet/>
      <dgm:spPr/>
      <dgm:t>
        <a:bodyPr/>
        <a:lstStyle/>
        <a:p>
          <a:endParaRPr lang="en-US"/>
        </a:p>
      </dgm:t>
    </dgm:pt>
    <dgm:pt modelId="{D663E4A4-8305-AD44-BB36-022954C87A4C}" type="sibTrans" cxnId="{2E5E7329-466D-D046-9245-E99426381641}">
      <dgm:prSet/>
      <dgm:spPr/>
      <dgm:t>
        <a:bodyPr/>
        <a:lstStyle/>
        <a:p>
          <a:endParaRPr lang="en-US"/>
        </a:p>
      </dgm:t>
    </dgm:pt>
    <dgm:pt modelId="{E1C9A624-8E29-4642-8899-DB3A4A6049AB}" type="pres">
      <dgm:prSet presAssocID="{4AAD35DE-4127-3A48-AE77-9B4648254AF2}" presName="Name0" presStyleCnt="0">
        <dgm:presLayoutVars>
          <dgm:dir/>
          <dgm:resizeHandles val="exact"/>
        </dgm:presLayoutVars>
      </dgm:prSet>
      <dgm:spPr/>
    </dgm:pt>
    <dgm:pt modelId="{DD6A0175-5257-0A43-B90B-C132B01DC51C}" type="pres">
      <dgm:prSet presAssocID="{66D047DC-F8F3-0A45-B4F6-A0AF5E79004B}" presName="node" presStyleLbl="node1" presStyleIdx="0" presStyleCnt="3">
        <dgm:presLayoutVars>
          <dgm:bulletEnabled val="1"/>
        </dgm:presLayoutVars>
      </dgm:prSet>
      <dgm:spPr/>
    </dgm:pt>
    <dgm:pt modelId="{D7ECBED0-B699-9E42-A658-405D0D7A24A7}" type="pres">
      <dgm:prSet presAssocID="{FEA12697-8B05-8A4C-9437-8462CC37D5C6}" presName="sibTrans" presStyleLbl="sibTrans2D1" presStyleIdx="0" presStyleCnt="2"/>
      <dgm:spPr/>
    </dgm:pt>
    <dgm:pt modelId="{555CE3F4-D2AB-054A-A552-E7C26210EA3B}" type="pres">
      <dgm:prSet presAssocID="{FEA12697-8B05-8A4C-9437-8462CC37D5C6}" presName="connectorText" presStyleLbl="sibTrans2D1" presStyleIdx="0" presStyleCnt="2"/>
      <dgm:spPr/>
    </dgm:pt>
    <dgm:pt modelId="{7347662F-F637-4749-AC9B-FB1C59BB492F}" type="pres">
      <dgm:prSet presAssocID="{18F0D6F5-0CF5-214C-8B3A-CD165F751977}" presName="node" presStyleLbl="node1" presStyleIdx="1" presStyleCnt="3">
        <dgm:presLayoutVars>
          <dgm:bulletEnabled val="1"/>
        </dgm:presLayoutVars>
      </dgm:prSet>
      <dgm:spPr/>
    </dgm:pt>
    <dgm:pt modelId="{D107B204-3976-3B4E-A3A1-BF060AA3FC97}" type="pres">
      <dgm:prSet presAssocID="{D95FF062-8179-0B42-8D9D-8FCBD089D046}" presName="sibTrans" presStyleLbl="sibTrans2D1" presStyleIdx="1" presStyleCnt="2"/>
      <dgm:spPr/>
    </dgm:pt>
    <dgm:pt modelId="{8ECC66DE-9464-7D47-8FC9-664C66C708B5}" type="pres">
      <dgm:prSet presAssocID="{D95FF062-8179-0B42-8D9D-8FCBD089D046}" presName="connectorText" presStyleLbl="sibTrans2D1" presStyleIdx="1" presStyleCnt="2"/>
      <dgm:spPr/>
    </dgm:pt>
    <dgm:pt modelId="{67845B11-57EB-C04D-B2DB-D5F6725C1D4A}" type="pres">
      <dgm:prSet presAssocID="{545E81EB-D257-CC43-86FD-1D0FB73D548B}" presName="node" presStyleLbl="node1" presStyleIdx="2" presStyleCnt="3">
        <dgm:presLayoutVars>
          <dgm:bulletEnabled val="1"/>
        </dgm:presLayoutVars>
      </dgm:prSet>
      <dgm:spPr/>
    </dgm:pt>
  </dgm:ptLst>
  <dgm:cxnLst>
    <dgm:cxn modelId="{29B2970A-107B-A847-86D7-0BCCD2800CF6}" type="presOf" srcId="{545E81EB-D257-CC43-86FD-1D0FB73D548B}" destId="{67845B11-57EB-C04D-B2DB-D5F6725C1D4A}" srcOrd="0" destOrd="0" presId="urn:microsoft.com/office/officeart/2005/8/layout/process1"/>
    <dgm:cxn modelId="{2E5E7329-466D-D046-9245-E99426381641}" srcId="{4AAD35DE-4127-3A48-AE77-9B4648254AF2}" destId="{545E81EB-D257-CC43-86FD-1D0FB73D548B}" srcOrd="2" destOrd="0" parTransId="{D17848F4-111D-6140-9A67-305513BCE7A6}" sibTransId="{D663E4A4-8305-AD44-BB36-022954C87A4C}"/>
    <dgm:cxn modelId="{4442FF2D-27C4-F941-AADD-07C12D372ABB}" srcId="{4AAD35DE-4127-3A48-AE77-9B4648254AF2}" destId="{18F0D6F5-0CF5-214C-8B3A-CD165F751977}" srcOrd="1" destOrd="0" parTransId="{E9BCDD24-3EFA-6649-BE56-387BC627B085}" sibTransId="{D95FF062-8179-0B42-8D9D-8FCBD089D046}"/>
    <dgm:cxn modelId="{E2176E3E-7CB9-BA49-AE30-663A7280E75A}" type="presOf" srcId="{FEA12697-8B05-8A4C-9437-8462CC37D5C6}" destId="{D7ECBED0-B699-9E42-A658-405D0D7A24A7}" srcOrd="0" destOrd="0" presId="urn:microsoft.com/office/officeart/2005/8/layout/process1"/>
    <dgm:cxn modelId="{1565304C-EC52-AE41-8FA8-9B591C9B3AF3}" type="presOf" srcId="{4AAD35DE-4127-3A48-AE77-9B4648254AF2}" destId="{E1C9A624-8E29-4642-8899-DB3A4A6049AB}" srcOrd="0" destOrd="0" presId="urn:microsoft.com/office/officeart/2005/8/layout/process1"/>
    <dgm:cxn modelId="{24879068-DA6A-6845-A056-C9B5EA242601}" type="presOf" srcId="{D95FF062-8179-0B42-8D9D-8FCBD089D046}" destId="{D107B204-3976-3B4E-A3A1-BF060AA3FC97}" srcOrd="0" destOrd="0" presId="urn:microsoft.com/office/officeart/2005/8/layout/process1"/>
    <dgm:cxn modelId="{19874BA4-2CB0-5F41-99E4-8FA0C61E957B}" type="presOf" srcId="{18F0D6F5-0CF5-214C-8B3A-CD165F751977}" destId="{7347662F-F637-4749-AC9B-FB1C59BB492F}" srcOrd="0" destOrd="0" presId="urn:microsoft.com/office/officeart/2005/8/layout/process1"/>
    <dgm:cxn modelId="{8FA06DD3-0984-B34E-B999-2D8D3887F840}" srcId="{4AAD35DE-4127-3A48-AE77-9B4648254AF2}" destId="{66D047DC-F8F3-0A45-B4F6-A0AF5E79004B}" srcOrd="0" destOrd="0" parTransId="{CF3EE6D9-2136-D441-9B0E-3F8E8D445E95}" sibTransId="{FEA12697-8B05-8A4C-9437-8462CC37D5C6}"/>
    <dgm:cxn modelId="{8B7B6CDF-1DD9-E144-A965-EE95150B8BAC}" type="presOf" srcId="{FEA12697-8B05-8A4C-9437-8462CC37D5C6}" destId="{555CE3F4-D2AB-054A-A552-E7C26210EA3B}" srcOrd="1" destOrd="0" presId="urn:microsoft.com/office/officeart/2005/8/layout/process1"/>
    <dgm:cxn modelId="{5CDD34EB-A57A-6C49-B34F-BD2EDFECC391}" type="presOf" srcId="{D95FF062-8179-0B42-8D9D-8FCBD089D046}" destId="{8ECC66DE-9464-7D47-8FC9-664C66C708B5}" srcOrd="1" destOrd="0" presId="urn:microsoft.com/office/officeart/2005/8/layout/process1"/>
    <dgm:cxn modelId="{714BC8F5-7D60-FB4B-BFCC-68B8D66553CA}" type="presOf" srcId="{66D047DC-F8F3-0A45-B4F6-A0AF5E79004B}" destId="{DD6A0175-5257-0A43-B90B-C132B01DC51C}" srcOrd="0" destOrd="0" presId="urn:microsoft.com/office/officeart/2005/8/layout/process1"/>
    <dgm:cxn modelId="{CD1226B0-79B2-8F47-953D-3344BE973558}" type="presParOf" srcId="{E1C9A624-8E29-4642-8899-DB3A4A6049AB}" destId="{DD6A0175-5257-0A43-B90B-C132B01DC51C}" srcOrd="0" destOrd="0" presId="urn:microsoft.com/office/officeart/2005/8/layout/process1"/>
    <dgm:cxn modelId="{55792018-F1A6-AF4A-AD73-A73D615DBDDC}" type="presParOf" srcId="{E1C9A624-8E29-4642-8899-DB3A4A6049AB}" destId="{D7ECBED0-B699-9E42-A658-405D0D7A24A7}" srcOrd="1" destOrd="0" presId="urn:microsoft.com/office/officeart/2005/8/layout/process1"/>
    <dgm:cxn modelId="{B7E4882E-D81E-B342-904E-BE76ABC9F5AB}" type="presParOf" srcId="{D7ECBED0-B699-9E42-A658-405D0D7A24A7}" destId="{555CE3F4-D2AB-054A-A552-E7C26210EA3B}" srcOrd="0" destOrd="0" presId="urn:microsoft.com/office/officeart/2005/8/layout/process1"/>
    <dgm:cxn modelId="{59A88243-D60D-A949-A055-917AA5A8C713}" type="presParOf" srcId="{E1C9A624-8E29-4642-8899-DB3A4A6049AB}" destId="{7347662F-F637-4749-AC9B-FB1C59BB492F}" srcOrd="2" destOrd="0" presId="urn:microsoft.com/office/officeart/2005/8/layout/process1"/>
    <dgm:cxn modelId="{B1DF4B61-4EFF-F443-91D6-5FEF2429F64B}" type="presParOf" srcId="{E1C9A624-8E29-4642-8899-DB3A4A6049AB}" destId="{D107B204-3976-3B4E-A3A1-BF060AA3FC97}" srcOrd="3" destOrd="0" presId="urn:microsoft.com/office/officeart/2005/8/layout/process1"/>
    <dgm:cxn modelId="{A5131ABA-05FC-CA44-911A-70117A3E8D92}" type="presParOf" srcId="{D107B204-3976-3B4E-A3A1-BF060AA3FC97}" destId="{8ECC66DE-9464-7D47-8FC9-664C66C708B5}" srcOrd="0" destOrd="0" presId="urn:microsoft.com/office/officeart/2005/8/layout/process1"/>
    <dgm:cxn modelId="{E183B90D-CD28-8B4F-A55E-E6266CC4E654}" type="presParOf" srcId="{E1C9A624-8E29-4642-8899-DB3A4A6049AB}" destId="{67845B11-57EB-C04D-B2DB-D5F6725C1D4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A0175-5257-0A43-B90B-C132B01DC51C}">
      <dsp:nvSpPr>
        <dsp:cNvPr id="0" name=""/>
        <dsp:cNvSpPr/>
      </dsp:nvSpPr>
      <dsp:spPr>
        <a:xfrm>
          <a:off x="8664" y="869108"/>
          <a:ext cx="2589731" cy="15538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Step 1</a:t>
          </a:r>
        </a:p>
      </dsp:txBody>
      <dsp:txXfrm>
        <a:off x="54174" y="914618"/>
        <a:ext cx="2498711" cy="1462818"/>
      </dsp:txXfrm>
    </dsp:sp>
    <dsp:sp modelId="{D7ECBED0-B699-9E42-A658-405D0D7A24A7}">
      <dsp:nvSpPr>
        <dsp:cNvPr id="0" name=""/>
        <dsp:cNvSpPr/>
      </dsp:nvSpPr>
      <dsp:spPr>
        <a:xfrm>
          <a:off x="2857368" y="1324900"/>
          <a:ext cx="549022" cy="6422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857368" y="1453351"/>
        <a:ext cx="384315" cy="385351"/>
      </dsp:txXfrm>
    </dsp:sp>
    <dsp:sp modelId="{7347662F-F637-4749-AC9B-FB1C59BB492F}">
      <dsp:nvSpPr>
        <dsp:cNvPr id="0" name=""/>
        <dsp:cNvSpPr/>
      </dsp:nvSpPr>
      <dsp:spPr>
        <a:xfrm>
          <a:off x="3634287" y="869108"/>
          <a:ext cx="2589731" cy="15538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Step 2</a:t>
          </a:r>
        </a:p>
      </dsp:txBody>
      <dsp:txXfrm>
        <a:off x="3679797" y="914618"/>
        <a:ext cx="2498711" cy="1462818"/>
      </dsp:txXfrm>
    </dsp:sp>
    <dsp:sp modelId="{D107B204-3976-3B4E-A3A1-BF060AA3FC97}">
      <dsp:nvSpPr>
        <dsp:cNvPr id="0" name=""/>
        <dsp:cNvSpPr/>
      </dsp:nvSpPr>
      <dsp:spPr>
        <a:xfrm>
          <a:off x="6482992" y="1324900"/>
          <a:ext cx="549022" cy="6422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482992" y="1453351"/>
        <a:ext cx="384315" cy="385351"/>
      </dsp:txXfrm>
    </dsp:sp>
    <dsp:sp modelId="{67845B11-57EB-C04D-B2DB-D5F6725C1D4A}">
      <dsp:nvSpPr>
        <dsp:cNvPr id="0" name=""/>
        <dsp:cNvSpPr/>
      </dsp:nvSpPr>
      <dsp:spPr>
        <a:xfrm>
          <a:off x="7259911" y="869108"/>
          <a:ext cx="2589731" cy="15538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Step 3</a:t>
          </a:r>
        </a:p>
      </dsp:txBody>
      <dsp:txXfrm>
        <a:off x="7305421" y="914618"/>
        <a:ext cx="2498711" cy="1462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1pPr>
    <a:lvl2pPr indent="197510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2pPr>
    <a:lvl3pPr indent="395021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3pPr>
    <a:lvl4pPr indent="592531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4pPr>
    <a:lvl5pPr indent="790042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5pPr>
    <a:lvl6pPr indent="987552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6pPr>
    <a:lvl7pPr indent="1185062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7pPr>
    <a:lvl8pPr indent="1382573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8pPr>
    <a:lvl9pPr indent="1580083" defTabSz="395021" latinLnBrk="0">
      <a:lnSpc>
        <a:spcPct val="117999"/>
      </a:lnSpc>
      <a:defRPr sz="1901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MATLAB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Campus license, simple install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works on Macs and PCs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Great IDE and Documentation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Ability Incorporate my own docs</a:t>
            </a:r>
          </a:p>
          <a:p>
            <a:pPr marL="279400" indent="-279400">
              <a:buSzPct val="123000"/>
              <a:buChar char="•"/>
              <a:defRPr sz="1600"/>
            </a:pPr>
            <a:r>
              <a:t>MATLAB drive for sharing class resources</a:t>
            </a:r>
          </a:p>
          <a:p>
            <a:pPr>
              <a:defRPr sz="1600"/>
            </a:pPr>
            <a:endParaRPr/>
          </a:p>
          <a:p>
            <a:pPr>
              <a:defRPr sz="1600" b="1"/>
            </a:pPr>
            <a:r>
              <a:t>Fiji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Powerful Image Processor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Opensource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used by many labs here on campus</a:t>
            </a:r>
          </a:p>
          <a:p>
            <a:pPr>
              <a:defRPr sz="1600"/>
            </a:pPr>
            <a:endParaRPr/>
          </a:p>
          <a:p>
            <a:pPr>
              <a:defRPr sz="1600" b="1"/>
            </a:pPr>
            <a:r>
              <a:t>3D Slicer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Powerful 3D volume growers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Powerful Manual Segmenter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Opensource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used by many labs here on campus</a:t>
            </a:r>
          </a:p>
          <a:p>
            <a:pPr marL="203200" indent="-203200">
              <a:buSzPct val="123000"/>
              <a:buChar char="•"/>
              <a:defRPr sz="1600"/>
            </a:pPr>
            <a:r>
              <a:t>Offers used Medical Dataset Samples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62414" y="25462553"/>
            <a:ext cx="39547802" cy="1146561"/>
          </a:xfrm>
          <a:prstGeom prst="rect">
            <a:avLst/>
          </a:prstGeom>
        </p:spPr>
        <p:txBody>
          <a:bodyPr lIns="95250" tIns="95250" rIns="95250" bIns="95250"/>
          <a:lstStyle>
            <a:lvl1pPr defTabSz="1485899">
              <a:defRPr sz="6480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12972318"/>
            <a:ext cx="39547799" cy="6973764"/>
          </a:xfrm>
          <a:prstGeom prst="rect">
            <a:avLst/>
          </a:prstGeom>
        </p:spPr>
        <p:txBody>
          <a:bodyPr anchor="ctr"/>
          <a:lstStyle>
            <a:lvl1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5852014">
              <a:lnSpc>
                <a:spcPct val="80000"/>
              </a:lnSpc>
              <a:defRPr sz="27821" b="0" spc="-55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71701" y="6051470"/>
            <a:ext cx="39547799" cy="13034849"/>
          </a:xfrm>
          <a:prstGeom prst="rect">
            <a:avLst/>
          </a:prstGeom>
        </p:spPr>
        <p:txBody>
          <a:bodyPr anchor="b"/>
          <a:lstStyle>
            <a:lvl1pPr algn="ctr" defTabSz="5852014">
              <a:lnSpc>
                <a:spcPct val="80000"/>
              </a:lnSpc>
              <a:defRPr sz="59962" spc="-600"/>
            </a:lvl1pPr>
            <a:lvl2pPr algn="ctr" defTabSz="5852014">
              <a:lnSpc>
                <a:spcPct val="80000"/>
              </a:lnSpc>
              <a:defRPr sz="59962" spc="-600"/>
            </a:lvl2pPr>
            <a:lvl3pPr algn="ctr" defTabSz="5852014">
              <a:lnSpc>
                <a:spcPct val="80000"/>
              </a:lnSpc>
              <a:defRPr sz="59962" spc="-600"/>
            </a:lvl3pPr>
            <a:lvl4pPr algn="ctr" defTabSz="5852014">
              <a:lnSpc>
                <a:spcPct val="80000"/>
              </a:lnSpc>
              <a:defRPr sz="59962" spc="-600"/>
            </a:lvl4pPr>
            <a:lvl5pPr algn="ctr" defTabSz="5852014">
              <a:lnSpc>
                <a:spcPct val="80000"/>
              </a:lnSpc>
              <a:defRPr sz="59962" spc="-60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18986725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algn="ctr" defTabSz="1505712">
              <a:defRPr sz="998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374046" y="23330616"/>
            <a:ext cx="36360090" cy="1146562"/>
          </a:xfrm>
          <a:prstGeom prst="rect">
            <a:avLst/>
          </a:prstGeom>
        </p:spPr>
        <p:txBody>
          <a:bodyPr lIns="95250" tIns="95250" rIns="95250" bIns="95250"/>
          <a:lstStyle>
            <a:lvl1pPr defTabSz="1485899">
              <a:defRPr sz="6480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57063" y="13006550"/>
            <a:ext cx="37577075" cy="6905301"/>
          </a:xfrm>
          <a:prstGeom prst="rect">
            <a:avLst/>
          </a:prstGeom>
        </p:spPr>
        <p:txBody>
          <a:bodyPr/>
          <a:lstStyle>
            <a:lvl1pPr marL="1533415" indent="-1127759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533415" indent="-732739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533415" indent="-337718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533415" indent="57302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533415" indent="452323" defTabSz="5852014">
              <a:lnSpc>
                <a:spcPct val="90000"/>
              </a:lnSpc>
              <a:defRPr sz="20390" b="0" spc="-40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28369261" y="5943599"/>
            <a:ext cx="13390378" cy="107094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24300179" y="11275694"/>
            <a:ext cx="18790919" cy="218703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251459" y="5006340"/>
            <a:ext cx="29900881" cy="224256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2400299" y="-5829300"/>
            <a:ext cx="48691801" cy="389534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2080259" y="1783080"/>
            <a:ext cx="48143161" cy="288340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16939260"/>
            <a:ext cx="39547799" cy="836676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173843" y="6105849"/>
            <a:ext cx="39543516" cy="1146562"/>
          </a:xfrm>
          <a:prstGeom prst="rect">
            <a:avLst/>
          </a:prstGeom>
        </p:spPr>
        <p:txBody>
          <a:bodyPr lIns="95250" tIns="95250" rIns="95250" bIns="95250"/>
          <a:lstStyle>
            <a:lvl1pPr defTabSz="1485899">
              <a:defRPr sz="6480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25012640"/>
            <a:ext cx="39547799" cy="2010512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sz="half" idx="21"/>
          </p:nvPr>
        </p:nvSpPr>
        <p:spPr>
          <a:xfrm>
            <a:off x="19751040" y="3749040"/>
            <a:ext cx="21860706" cy="25443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400800"/>
            <a:ext cx="17602200" cy="10588092"/>
          </a:xfrm>
          <a:prstGeom prst="rect">
            <a:avLst/>
          </a:prstGeom>
        </p:spPr>
        <p:txBody>
          <a:bodyPr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16823838"/>
            <a:ext cx="17602200" cy="9693763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29327" y="27463969"/>
            <a:ext cx="810050" cy="878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39547799" cy="2579694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71701" y="11762108"/>
            <a:ext cx="39547799" cy="14860820"/>
          </a:xfrm>
          <a:prstGeom prst="rect">
            <a:avLst/>
          </a:prstGeom>
        </p:spPr>
        <p:txBody>
          <a:bodyPr/>
          <a:lstStyle>
            <a:lvl1pPr marL="1448410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1pPr>
            <a:lvl2pPr marL="1975104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2pPr>
            <a:lvl3pPr marL="2501798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3pPr>
            <a:lvl4pPr marL="3028493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4pPr>
            <a:lvl5pPr marL="3555187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71701" y="11762108"/>
            <a:ext cx="39547799" cy="14860820"/>
          </a:xfrm>
          <a:prstGeom prst="rect">
            <a:avLst/>
          </a:prstGeom>
        </p:spPr>
        <p:txBody>
          <a:bodyPr numCol="2" spcCol="2288645"/>
          <a:lstStyle>
            <a:lvl1pPr marL="1448410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1pPr>
            <a:lvl2pPr marL="1975104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2pPr>
            <a:lvl3pPr marL="2501798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3pPr>
            <a:lvl4pPr marL="3028493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4pPr>
            <a:lvl5pPr marL="3555187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17602200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71701" y="11762108"/>
            <a:ext cx="17602200" cy="14861933"/>
          </a:xfrm>
          <a:prstGeom prst="rect">
            <a:avLst/>
          </a:prstGeom>
        </p:spPr>
        <p:txBody>
          <a:bodyPr/>
          <a:lstStyle>
            <a:lvl1pPr marL="1448410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1pPr>
            <a:lvl2pPr marL="1975104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2pPr>
            <a:lvl3pPr marL="2501798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3pPr>
            <a:lvl4pPr marL="3028493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4pPr>
            <a:lvl5pPr marL="3555187" indent="-1448410" defTabSz="5852014">
              <a:lnSpc>
                <a:spcPct val="90000"/>
              </a:lnSpc>
              <a:spcBef>
                <a:spcPts val="10800"/>
              </a:spcBef>
              <a:buSzPct val="123000"/>
              <a:buChar char="•"/>
              <a:defRPr sz="11405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sz="half" idx="22"/>
          </p:nvPr>
        </p:nvSpPr>
        <p:spPr>
          <a:xfrm>
            <a:off x="21945600" y="3381723"/>
            <a:ext cx="19650371" cy="26200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17602200" cy="2583181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2171695" y="12275820"/>
            <a:ext cx="39547804" cy="8366760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29327" y="27463969"/>
            <a:ext cx="810050" cy="878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39547799" cy="2582909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2171701" y="6057900"/>
            <a:ext cx="39547799" cy="2583181"/>
          </a:xfrm>
          <a:prstGeom prst="rect">
            <a:avLst/>
          </a:prstGeom>
        </p:spPr>
        <p:txBody>
          <a:bodyPr anchor="t"/>
          <a:lstStyle>
            <a:lvl1pPr>
              <a:defRPr sz="20390" spc="-407"/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71701" y="8386133"/>
            <a:ext cx="39547799" cy="1682603"/>
          </a:xfrm>
          <a:prstGeom prst="rect">
            <a:avLst/>
          </a:prstGeom>
        </p:spPr>
        <p:txBody>
          <a:bodyPr lIns="95250" tIns="95250" rIns="95250" bIns="95250"/>
          <a:lstStyle>
            <a:lvl1pPr defTabSz="1505712">
              <a:defRPr sz="998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71701" y="11762108"/>
            <a:ext cx="39547799" cy="14860820"/>
          </a:xfrm>
          <a:prstGeom prst="rect">
            <a:avLst/>
          </a:prstGeom>
        </p:spPr>
        <p:txBody>
          <a:bodyPr/>
          <a:lstStyle>
            <a:lvl1pPr>
              <a:spcBef>
                <a:spcPts val="4320"/>
              </a:spcBef>
              <a:defRPr b="0" spc="-131"/>
            </a:lvl1pPr>
            <a:lvl2pPr>
              <a:spcBef>
                <a:spcPts val="4320"/>
              </a:spcBef>
              <a:defRPr b="0" spc="-131"/>
            </a:lvl2pPr>
            <a:lvl3pPr>
              <a:spcBef>
                <a:spcPts val="4320"/>
              </a:spcBef>
              <a:defRPr b="0" spc="-131"/>
            </a:lvl3pPr>
            <a:lvl4pPr>
              <a:spcBef>
                <a:spcPts val="4320"/>
              </a:spcBef>
              <a:defRPr b="0" spc="-131"/>
            </a:lvl4pPr>
            <a:lvl5pPr>
              <a:spcBef>
                <a:spcPts val="4320"/>
              </a:spcBef>
              <a:defRPr b="0" spc="-131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171695" y="8749784"/>
            <a:ext cx="39547804" cy="83667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5833" tIns="105833" rIns="105833" bIns="105833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162418" y="17116544"/>
            <a:ext cx="39547799" cy="342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5833" tIns="105833" rIns="105833" bIns="105833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529327" y="27456347"/>
            <a:ext cx="810050" cy="878530"/>
          </a:xfrm>
          <a:prstGeom prst="rect">
            <a:avLst/>
          </a:prstGeom>
          <a:ln w="25400">
            <a:miter lim="400000"/>
          </a:ln>
        </p:spPr>
        <p:txBody>
          <a:bodyPr wrap="none" lIns="105833" tIns="105833" rIns="105833" bIns="105833" anchor="b">
            <a:spAutoFit/>
          </a:bodyPr>
          <a:lstStyle>
            <a:lvl1pPr defTabSz="1402079">
              <a:defRPr sz="432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95021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90042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85062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80083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975104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370125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765146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160166" algn="l" defTabSz="585201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821" b="1" i="0" u="none" strike="noStrike" cap="none" spc="-5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95021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90042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85062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80083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975104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370125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765146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160166" algn="l" defTabSz="1981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3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95021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790042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185062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580083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975104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370125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765146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160166" algn="ctr" defTabSz="14020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hyperlink" Target="https://www.biorender.com/" TargetMode="External"/><Relationship Id="rId3" Type="http://schemas.openxmlformats.org/officeDocument/2006/relationships/image" Target="../media/image1.tif"/><Relationship Id="rId21" Type="http://schemas.openxmlformats.org/officeDocument/2006/relationships/diagramData" Target="../diagrams/data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"/><Relationship Id="rId20" Type="http://schemas.openxmlformats.org/officeDocument/2006/relationships/image" Target="../media/image18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11" Type="http://schemas.openxmlformats.org/officeDocument/2006/relationships/image" Target="../media/image9.png"/><Relationship Id="rId24" Type="http://schemas.openxmlformats.org/officeDocument/2006/relationships/diagramColors" Target="../diagrams/colors1.xml"/><Relationship Id="rId5" Type="http://schemas.openxmlformats.org/officeDocument/2006/relationships/image" Target="../media/image3.tif"/><Relationship Id="rId15" Type="http://schemas.openxmlformats.org/officeDocument/2006/relationships/image" Target="../media/image13.tif"/><Relationship Id="rId23" Type="http://schemas.openxmlformats.org/officeDocument/2006/relationships/diagramQuickStyle" Target="../diagrams/quickStyle1.xml"/><Relationship Id="rId28" Type="http://schemas.openxmlformats.org/officeDocument/2006/relationships/image" Target="../media/image20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diagramLayout" Target="../diagrams/layout1.xml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B6C97FFA-5DF2-E65C-CE34-BD56ED6DE48A}"/>
              </a:ext>
            </a:extLst>
          </p:cNvPr>
          <p:cNvSpPr/>
          <p:nvPr/>
        </p:nvSpPr>
        <p:spPr>
          <a:xfrm>
            <a:off x="11693347" y="18270038"/>
            <a:ext cx="20637325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F4F978D-5807-4454-AE2D-196F5840A395}"/>
              </a:ext>
            </a:extLst>
          </p:cNvPr>
          <p:cNvSpPr/>
          <p:nvPr/>
        </p:nvSpPr>
        <p:spPr>
          <a:xfrm>
            <a:off x="32874263" y="6260918"/>
            <a:ext cx="9941358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438CB988-0991-C795-EE39-B91A5522BAAD}"/>
              </a:ext>
            </a:extLst>
          </p:cNvPr>
          <p:cNvSpPr/>
          <p:nvPr/>
        </p:nvSpPr>
        <p:spPr>
          <a:xfrm>
            <a:off x="11693347" y="6260918"/>
            <a:ext cx="20637325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 dirty="0"/>
          </a:p>
        </p:txBody>
      </p:sp>
      <p:sp>
        <p:nvSpPr>
          <p:cNvPr id="151" name="Rectangle"/>
          <p:cNvSpPr/>
          <p:nvPr/>
        </p:nvSpPr>
        <p:spPr>
          <a:xfrm>
            <a:off x="1086307" y="482803"/>
            <a:ext cx="41696640" cy="5672938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81200">
              <a:defRPr sz="8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603" dirty="0"/>
          </a:p>
        </p:txBody>
      </p:sp>
      <p:sp>
        <p:nvSpPr>
          <p:cNvPr id="152" name="Rectangle"/>
          <p:cNvSpPr/>
          <p:nvPr/>
        </p:nvSpPr>
        <p:spPr>
          <a:xfrm>
            <a:off x="1086307" y="31272480"/>
            <a:ext cx="41696640" cy="1283818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53" name="Rectangle"/>
          <p:cNvSpPr/>
          <p:nvPr/>
        </p:nvSpPr>
        <p:spPr>
          <a:xfrm>
            <a:off x="32841587" y="21730274"/>
            <a:ext cx="9941358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54" name="Rounded Rectangle"/>
          <p:cNvSpPr/>
          <p:nvPr/>
        </p:nvSpPr>
        <p:spPr>
          <a:xfrm>
            <a:off x="1316224" y="27617588"/>
            <a:ext cx="9938724" cy="2957013"/>
          </a:xfrm>
          <a:prstGeom prst="roundRect">
            <a:avLst>
              <a:gd name="adj" fmla="val 17525"/>
            </a:avLst>
          </a:prstGeom>
          <a:solidFill>
            <a:srgbClr val="000000"/>
          </a:solidFill>
          <a:ln w="25400">
            <a:miter lim="400000"/>
          </a:ln>
        </p:spPr>
        <p:txBody>
          <a:bodyPr lIns="91440" tIns="91440" rIns="91440" bIns="91440" anchor="ctr"/>
          <a:lstStyle/>
          <a:p>
            <a:pPr defTabSz="1981200">
              <a:defRPr sz="8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7603"/>
          </a:p>
        </p:txBody>
      </p:sp>
      <p:sp>
        <p:nvSpPr>
          <p:cNvPr id="155" name="New 3D technology and software accelerates Education and Research in  the Anatomical Sciences…"/>
          <p:cNvSpPr txBox="1"/>
          <p:nvPr/>
        </p:nvSpPr>
        <p:spPr>
          <a:xfrm>
            <a:off x="1044843" y="7582393"/>
            <a:ext cx="9941359" cy="47582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71500" lvl="2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Keep it Simple</a:t>
            </a:r>
          </a:p>
          <a:p>
            <a:pPr marL="571500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Connections to Previous Literature</a:t>
            </a:r>
          </a:p>
          <a:p>
            <a:pPr marL="571500" lvl="8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Incidence rates	</a:t>
            </a:r>
          </a:p>
          <a:p>
            <a:pPr marL="571500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Clearly state Rationale: we know this and this, but we don’t know this.</a:t>
            </a:r>
          </a:p>
          <a:p>
            <a:pPr marL="571500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Include Explanatory figure of anatomy involved in your project</a:t>
            </a:r>
          </a:p>
          <a:p>
            <a:pPr marL="571500" lvl="1" indent="-571500" algn="l">
              <a:buSzPct val="100000"/>
              <a:buFont typeface="Arial" panose="020B0604020202020204" pitchFamily="34" charset="0"/>
              <a:buChar char="•"/>
              <a:defRPr sz="43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715" dirty="0"/>
              <a:t>Overall objective</a:t>
            </a:r>
            <a:endParaRPr lang="en-US" sz="3715" b="1" dirty="0"/>
          </a:p>
        </p:txBody>
      </p:sp>
      <p:sp>
        <p:nvSpPr>
          <p:cNvPr id="156" name="Educating the Modern Human Anatomist through a new Anatomical Imaging and Modeling Track"/>
          <p:cNvSpPr txBox="1"/>
          <p:nvPr/>
        </p:nvSpPr>
        <p:spPr>
          <a:xfrm>
            <a:off x="2606589" y="879189"/>
            <a:ext cx="34170320" cy="1595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12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10368" dirty="0"/>
              <a:t>For the Title, use a Large Font Size that you can read from afar</a:t>
            </a:r>
          </a:p>
        </p:txBody>
      </p:sp>
      <p:sp>
        <p:nvSpPr>
          <p:cNvPr id="169" name="Rectangle"/>
          <p:cNvSpPr/>
          <p:nvPr/>
        </p:nvSpPr>
        <p:spPr>
          <a:xfrm>
            <a:off x="1086307" y="6260918"/>
            <a:ext cx="9985710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70" name="Background"/>
          <p:cNvSpPr/>
          <p:nvPr/>
        </p:nvSpPr>
        <p:spPr>
          <a:xfrm>
            <a:off x="1449503" y="6244307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 dirty="0"/>
              <a:t>Background</a:t>
            </a:r>
            <a:r>
              <a:rPr lang="en-US" sz="5875" dirty="0"/>
              <a:t> and rationale</a:t>
            </a:r>
            <a:endParaRPr sz="5875" dirty="0"/>
          </a:p>
        </p:txBody>
      </p:sp>
      <p:sp>
        <p:nvSpPr>
          <p:cNvPr id="171" name="Ernesto Salcedo PhD, Jake Shearer MS, Chelsea Lohman Bonfiglio PhD, Maureen Stabio, PhD…"/>
          <p:cNvSpPr/>
          <p:nvPr/>
        </p:nvSpPr>
        <p:spPr>
          <a:xfrm>
            <a:off x="2594153" y="4472152"/>
            <a:ext cx="32764782" cy="138281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1975104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4493" dirty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First Your Name, Then people who helped (not necessarily committee members), Then your Mentor</a:t>
            </a:r>
          </a:p>
          <a:p>
            <a:pPr algn="l" defTabSz="1975104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493" dirty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Modern Human Anatomy Program, University of Colorado School of Medicine, Aurora, CO 80045</a:t>
            </a:r>
          </a:p>
        </p:txBody>
      </p:sp>
      <p:sp>
        <p:nvSpPr>
          <p:cNvPr id="172" name="Unique array of Courses"/>
          <p:cNvSpPr/>
          <p:nvPr/>
        </p:nvSpPr>
        <p:spPr>
          <a:xfrm>
            <a:off x="11748030" y="6244307"/>
            <a:ext cx="20184106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5875" dirty="0"/>
              <a:t>Explanatory Header about Methods or Results</a:t>
            </a:r>
            <a:endParaRPr sz="5875" dirty="0"/>
          </a:p>
        </p:txBody>
      </p:sp>
      <p:sp>
        <p:nvSpPr>
          <p:cNvPr id="173" name="Rectangle"/>
          <p:cNvSpPr/>
          <p:nvPr/>
        </p:nvSpPr>
        <p:spPr>
          <a:xfrm>
            <a:off x="1114832" y="19634417"/>
            <a:ext cx="9941358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74" name="Curriculum and Software"/>
          <p:cNvSpPr/>
          <p:nvPr/>
        </p:nvSpPr>
        <p:spPr>
          <a:xfrm>
            <a:off x="1449503" y="19601498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5875" dirty="0"/>
              <a:t>Project approach</a:t>
            </a:r>
            <a:r>
              <a:rPr sz="5875" dirty="0"/>
              <a:t> </a:t>
            </a:r>
          </a:p>
        </p:txBody>
      </p:sp>
      <p:sp>
        <p:nvSpPr>
          <p:cNvPr id="177" name="CORE : MATLAB, Fiji, 3D Slicer"/>
          <p:cNvSpPr txBox="1"/>
          <p:nvPr/>
        </p:nvSpPr>
        <p:spPr>
          <a:xfrm>
            <a:off x="1803718" y="26893501"/>
            <a:ext cx="8963734" cy="7900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 anchor="ctr"/>
          <a:lstStyle/>
          <a:p>
            <a:pPr algn="l">
              <a:defRPr sz="2600" b="1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246" dirty="0"/>
              <a:t>Use Logos for Software</a:t>
            </a:r>
            <a:endParaRPr sz="2246" dirty="0"/>
          </a:p>
        </p:txBody>
      </p:sp>
      <p:sp>
        <p:nvSpPr>
          <p:cNvPr id="178" name="Core Course: Imaging and Modeling"/>
          <p:cNvSpPr txBox="1"/>
          <p:nvPr/>
        </p:nvSpPr>
        <p:spPr>
          <a:xfrm>
            <a:off x="11815099" y="7116200"/>
            <a:ext cx="14895424" cy="8228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 algn="l">
              <a:defRPr sz="4800" b="1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</a:lstStyle>
          <a:p>
            <a:r>
              <a:rPr lang="en-US" sz="4147" dirty="0"/>
              <a:t>Use Explanatory headers and Large Interesting images</a:t>
            </a:r>
            <a:endParaRPr sz="4147" dirty="0"/>
          </a:p>
        </p:txBody>
      </p:sp>
      <p:sp>
        <p:nvSpPr>
          <p:cNvPr id="179" name="Rectangle"/>
          <p:cNvSpPr/>
          <p:nvPr/>
        </p:nvSpPr>
        <p:spPr>
          <a:xfrm>
            <a:off x="32841587" y="17437852"/>
            <a:ext cx="9941358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190" name="Anatomical Imaging and Modeling Track Courses"/>
          <p:cNvSpPr txBox="1"/>
          <p:nvPr/>
        </p:nvSpPr>
        <p:spPr>
          <a:xfrm>
            <a:off x="11789100" y="18346908"/>
            <a:ext cx="5588389" cy="8228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 algn="l">
              <a:defRPr sz="4800" b="1">
                <a:solidFill>
                  <a:srgbClr val="000000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</a:lstStyle>
          <a:p>
            <a:r>
              <a:rPr lang="en-US" sz="4147" dirty="0"/>
              <a:t>Explanatory Header</a:t>
            </a:r>
            <a:endParaRPr sz="4147" dirty="0"/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264" y="28092525"/>
            <a:ext cx="2172615" cy="1951119"/>
          </a:xfrm>
          <a:prstGeom prst="rect">
            <a:avLst/>
          </a:prstGeom>
          <a:ln w="25400">
            <a:miter lim="400000"/>
          </a:ln>
        </p:spPr>
      </p:pic>
      <p:pic>
        <p:nvPicPr>
          <p:cNvPr id="195" name="3D-Slicer-Mark.png" descr="3D-Slicer-Mar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97" y="27983893"/>
            <a:ext cx="2172615" cy="2168381"/>
          </a:xfrm>
          <a:prstGeom prst="rect">
            <a:avLst/>
          </a:prstGeom>
          <a:ln w="254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631" y="27981777"/>
            <a:ext cx="2172615" cy="2172615"/>
          </a:xfrm>
          <a:prstGeom prst="rect">
            <a:avLst/>
          </a:prstGeom>
          <a:ln w="254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6"/>
          <a:srcRect l="1768" t="3506" r="2425" b="2243"/>
          <a:stretch>
            <a:fillRect/>
          </a:stretch>
        </p:blipFill>
        <p:spPr>
          <a:xfrm>
            <a:off x="8899329" y="27983829"/>
            <a:ext cx="2172688" cy="216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2" h="21571" extrusionOk="0">
                <a:moveTo>
                  <a:pt x="10680" y="0"/>
                </a:moveTo>
                <a:cubicBezTo>
                  <a:pt x="9618" y="1"/>
                  <a:pt x="9407" y="18"/>
                  <a:pt x="8754" y="147"/>
                </a:cubicBezTo>
                <a:cubicBezTo>
                  <a:pt x="6973" y="496"/>
                  <a:pt x="5305" y="1271"/>
                  <a:pt x="3937" y="2388"/>
                </a:cubicBezTo>
                <a:cubicBezTo>
                  <a:pt x="1670" y="4238"/>
                  <a:pt x="275" y="6965"/>
                  <a:pt x="31" y="10021"/>
                </a:cubicBezTo>
                <a:cubicBezTo>
                  <a:pt x="-210" y="13049"/>
                  <a:pt x="975" y="16259"/>
                  <a:pt x="3124" y="18409"/>
                </a:cubicBezTo>
                <a:cubicBezTo>
                  <a:pt x="4969" y="20254"/>
                  <a:pt x="7245" y="21313"/>
                  <a:pt x="9894" y="21557"/>
                </a:cubicBezTo>
                <a:cubicBezTo>
                  <a:pt x="10348" y="21599"/>
                  <a:pt x="11758" y="21539"/>
                  <a:pt x="12302" y="21455"/>
                </a:cubicBezTo>
                <a:cubicBezTo>
                  <a:pt x="14469" y="21120"/>
                  <a:pt x="16478" y="20122"/>
                  <a:pt x="18087" y="18579"/>
                </a:cubicBezTo>
                <a:cubicBezTo>
                  <a:pt x="20182" y="16572"/>
                  <a:pt x="21390" y="13629"/>
                  <a:pt x="21373" y="10703"/>
                </a:cubicBezTo>
                <a:cubicBezTo>
                  <a:pt x="21370" y="10286"/>
                  <a:pt x="21342" y="9866"/>
                  <a:pt x="21288" y="9452"/>
                </a:cubicBezTo>
                <a:cubicBezTo>
                  <a:pt x="20676" y="4705"/>
                  <a:pt x="17288" y="1069"/>
                  <a:pt x="12616" y="147"/>
                </a:cubicBezTo>
                <a:cubicBezTo>
                  <a:pt x="11943" y="14"/>
                  <a:pt x="11754" y="-1"/>
                  <a:pt x="10680" y="0"/>
                </a:cubicBezTo>
                <a:close/>
                <a:moveTo>
                  <a:pt x="17898" y="4956"/>
                </a:moveTo>
                <a:cubicBezTo>
                  <a:pt x="18214" y="4943"/>
                  <a:pt x="18320" y="4961"/>
                  <a:pt x="18401" y="5034"/>
                </a:cubicBezTo>
                <a:cubicBezTo>
                  <a:pt x="18529" y="5152"/>
                  <a:pt x="18530" y="5233"/>
                  <a:pt x="18404" y="5348"/>
                </a:cubicBezTo>
                <a:cubicBezTo>
                  <a:pt x="18179" y="5555"/>
                  <a:pt x="17500" y="5356"/>
                  <a:pt x="17500" y="5082"/>
                </a:cubicBezTo>
                <a:cubicBezTo>
                  <a:pt x="17500" y="4987"/>
                  <a:pt x="17543" y="4970"/>
                  <a:pt x="17898" y="4956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1" name="CTFemur-segment-add-selected-island-4up.png" descr="CTFemur-segment-add-selected-island-4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3375" y="9168801"/>
            <a:ext cx="9958761" cy="6890072"/>
          </a:xfrm>
          <a:prstGeom prst="rect">
            <a:avLst/>
          </a:prstGeom>
          <a:ln w="25400">
            <a:miter lim="400000"/>
          </a:ln>
        </p:spPr>
      </p:pic>
      <p:pic>
        <p:nvPicPr>
          <p:cNvPr id="201" name="CT and PET.png" descr="CT and P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36815" y="9216471"/>
            <a:ext cx="9520154" cy="6890072"/>
          </a:xfrm>
          <a:prstGeom prst="rect">
            <a:avLst/>
          </a:prstGeom>
          <a:ln w="254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6980304" y="10288210"/>
            <a:ext cx="4232703" cy="1018155"/>
          </a:xfrm>
          <a:prstGeom prst="rect">
            <a:avLst/>
          </a:prstGeom>
          <a:ln w="254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0066" y="13883567"/>
            <a:ext cx="4279363" cy="3170106"/>
          </a:xfrm>
          <a:prstGeom prst="rect">
            <a:avLst/>
          </a:prstGeom>
          <a:ln w="254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92823" y="12475091"/>
            <a:ext cx="2159705" cy="4641830"/>
          </a:xfrm>
          <a:prstGeom prst="rect">
            <a:avLst/>
          </a:prstGeom>
          <a:ln w="254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73165" y="12475091"/>
            <a:ext cx="2132465" cy="4641830"/>
          </a:xfrm>
          <a:prstGeom prst="rect">
            <a:avLst/>
          </a:prstGeom>
          <a:ln w="25400">
            <a:miter lim="400000"/>
          </a:ln>
        </p:spPr>
      </p:pic>
      <p:sp>
        <p:nvSpPr>
          <p:cNvPr id="214" name="Capstone Projects"/>
          <p:cNvSpPr/>
          <p:nvPr/>
        </p:nvSpPr>
        <p:spPr>
          <a:xfrm>
            <a:off x="33000013" y="6244307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5875" dirty="0"/>
              <a:t>Explanatory Header</a:t>
            </a:r>
            <a:endParaRPr sz="5875" dirty="0"/>
          </a:p>
        </p:txBody>
      </p:sp>
      <p:sp>
        <p:nvSpPr>
          <p:cNvPr id="215" name="RNS Probe Implant Analysis"/>
          <p:cNvSpPr txBox="1"/>
          <p:nvPr/>
        </p:nvSpPr>
        <p:spPr>
          <a:xfrm>
            <a:off x="33492879" y="7777950"/>
            <a:ext cx="3732112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>
              <a:defRPr sz="2400" b="1"/>
            </a:lvl1pPr>
          </a:lstStyle>
          <a:p>
            <a:r>
              <a:rPr sz="2074" dirty="0"/>
              <a:t>RNS Probe Implant Analysis</a:t>
            </a:r>
          </a:p>
        </p:txBody>
      </p:sp>
      <p:sp>
        <p:nvSpPr>
          <p:cNvPr id="216" name="Mitchondrial Sholl Analysis"/>
          <p:cNvSpPr txBox="1"/>
          <p:nvPr/>
        </p:nvSpPr>
        <p:spPr>
          <a:xfrm>
            <a:off x="33465344" y="11932946"/>
            <a:ext cx="4279363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 anchor="ctr">
            <a:spAutoFit/>
          </a:bodyPr>
          <a:lstStyle>
            <a:lvl1pPr algn="l">
              <a:defRPr sz="2400" b="1"/>
            </a:lvl1pPr>
          </a:lstStyle>
          <a:p>
            <a:r>
              <a:rPr sz="2074"/>
              <a:t>Mitchondrial Sholl Analysis </a:t>
            </a:r>
          </a:p>
        </p:txBody>
      </p:sp>
      <p:sp>
        <p:nvSpPr>
          <p:cNvPr id="217" name="Vascular anastomoses Game"/>
          <p:cNvSpPr txBox="1"/>
          <p:nvPr/>
        </p:nvSpPr>
        <p:spPr>
          <a:xfrm>
            <a:off x="37962762" y="13294449"/>
            <a:ext cx="3876382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 algn="l">
              <a:defRPr sz="2400" b="1"/>
            </a:lvl1pPr>
          </a:lstStyle>
          <a:p>
            <a:r>
              <a:rPr sz="2074"/>
              <a:t>Vascular anastomoses Game</a:t>
            </a:r>
          </a:p>
        </p:txBody>
      </p:sp>
      <p:sp>
        <p:nvSpPr>
          <p:cNvPr id="225" name="Discussion"/>
          <p:cNvSpPr/>
          <p:nvPr/>
        </p:nvSpPr>
        <p:spPr>
          <a:xfrm>
            <a:off x="33000013" y="17431839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/>
              <a:t>Discussion</a:t>
            </a:r>
          </a:p>
        </p:txBody>
      </p:sp>
      <p:sp>
        <p:nvSpPr>
          <p:cNvPr id="226" name="Computer-naive Anatomy Students quickly progress from basic computer programming to sophisticated 3D Imaging and Modeling skills…"/>
          <p:cNvSpPr txBox="1"/>
          <p:nvPr/>
        </p:nvSpPr>
        <p:spPr>
          <a:xfrm>
            <a:off x="32841587" y="18392137"/>
            <a:ext cx="9941359" cy="204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92531" indent="-592531" algn="l">
              <a:buSzPct val="100000"/>
              <a:buChar char="•"/>
              <a:defRPr sz="35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024" dirty="0"/>
              <a:t>Summarize Results in easy to understand English </a:t>
            </a:r>
          </a:p>
          <a:p>
            <a:pPr marL="592531" indent="-592531" algn="l">
              <a:buSzPct val="100000"/>
              <a:buChar char="•"/>
              <a:defRPr sz="35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024" dirty="0"/>
              <a:t>Use Bullet Points</a:t>
            </a:r>
          </a:p>
          <a:p>
            <a:pPr marL="592531" lvl="1" indent="-592531" algn="l">
              <a:buSzPct val="100000"/>
              <a:buChar char="•"/>
              <a:defRPr sz="35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024" dirty="0"/>
              <a:t>Use sentence Fragments</a:t>
            </a:r>
            <a:endParaRPr sz="3024" dirty="0"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38819791" y="9949923"/>
            <a:ext cx="4461278" cy="1469822"/>
          </a:xfrm>
          <a:prstGeom prst="rect">
            <a:avLst/>
          </a:prstGeom>
          <a:ln w="25400">
            <a:miter lim="400000"/>
          </a:ln>
        </p:spPr>
      </p:pic>
      <p:sp>
        <p:nvSpPr>
          <p:cNvPr id="228" name="APPROACH: teach basic computer science skills to prime ability to grasp complex imaging and modeling concepts and lower the barrier in learning new 3D software and tools"/>
          <p:cNvSpPr txBox="1"/>
          <p:nvPr/>
        </p:nvSpPr>
        <p:spPr>
          <a:xfrm>
            <a:off x="1156091" y="17695604"/>
            <a:ext cx="9900099" cy="141577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 anchor="ctr">
            <a:spAutoFit/>
          </a:bodyPr>
          <a:lstStyle/>
          <a:p>
            <a:pPr algn="l">
              <a:defRPr sz="44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802" b="1" dirty="0"/>
              <a:t>Hypothesis</a:t>
            </a:r>
            <a:r>
              <a:rPr sz="3802" dirty="0"/>
              <a:t>: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Explicitly state your hypothesis</a:t>
            </a:r>
          </a:p>
        </p:txBody>
      </p:sp>
      <p:sp>
        <p:nvSpPr>
          <p:cNvPr id="233" name="Medical Volumes: MRI, CT, PET, Volumetrics, Segmentation tools"/>
          <p:cNvSpPr txBox="1"/>
          <p:nvPr/>
        </p:nvSpPr>
        <p:spPr>
          <a:xfrm>
            <a:off x="12051781" y="8627890"/>
            <a:ext cx="7598555" cy="477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/>
          <a:p>
            <a:pPr algn="l">
              <a:defRPr sz="2200"/>
            </a:pPr>
            <a:r>
              <a:rPr sz="1901" b="1" dirty="0"/>
              <a:t>Medical Volumes</a:t>
            </a:r>
            <a:r>
              <a:rPr sz="1901" dirty="0"/>
              <a:t>: MRI</a:t>
            </a:r>
            <a:r>
              <a:rPr lang="en-US" sz="1901" dirty="0"/>
              <a:t> and </a:t>
            </a:r>
            <a:r>
              <a:rPr sz="1901" dirty="0"/>
              <a:t> PET</a:t>
            </a:r>
            <a:r>
              <a:rPr lang="en-US" sz="1901" dirty="0"/>
              <a:t> cross-sections of the human brain</a:t>
            </a:r>
            <a:endParaRPr sz="1901" dirty="0"/>
          </a:p>
        </p:txBody>
      </p:sp>
      <p:sp>
        <p:nvSpPr>
          <p:cNvPr id="234" name="Data Portability: Moving data between software"/>
          <p:cNvSpPr txBox="1"/>
          <p:nvPr/>
        </p:nvSpPr>
        <p:spPr>
          <a:xfrm>
            <a:off x="12184237" y="20346016"/>
            <a:ext cx="6643165" cy="8617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/>
          <a:p>
            <a:pPr algn="l">
              <a:defRPr sz="2200"/>
            </a:pPr>
            <a:r>
              <a:rPr lang="en-US" sz="4400" b="1" dirty="0"/>
              <a:t>Femurs longer in Males </a:t>
            </a:r>
            <a:endParaRPr sz="4400" dirty="0"/>
          </a:p>
        </p:txBody>
      </p:sp>
      <p:sp>
        <p:nvSpPr>
          <p:cNvPr id="241" name="Future Directions"/>
          <p:cNvSpPr/>
          <p:nvPr/>
        </p:nvSpPr>
        <p:spPr>
          <a:xfrm>
            <a:off x="33000013" y="21730273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 dirty="0"/>
              <a:t>Future Directions</a:t>
            </a:r>
          </a:p>
        </p:txBody>
      </p:sp>
      <p:sp>
        <p:nvSpPr>
          <p:cNvPr id="242" name="Rectangle"/>
          <p:cNvSpPr/>
          <p:nvPr/>
        </p:nvSpPr>
        <p:spPr>
          <a:xfrm>
            <a:off x="32841587" y="26307333"/>
            <a:ext cx="9941358" cy="914400"/>
          </a:xfrm>
          <a:prstGeom prst="roundRect">
            <a:avLst>
              <a:gd name="adj" fmla="val 0"/>
            </a:avLst>
          </a:prstGeom>
          <a:solidFill>
            <a:srgbClr val="CFB97D"/>
          </a:solidFill>
          <a:ln w="25400">
            <a:miter lim="400000"/>
          </a:ln>
        </p:spPr>
        <p:txBody>
          <a:bodyPr lIns="164592" tIns="164592" rIns="164592" bIns="164592" anchor="ctr"/>
          <a:lstStyle/>
          <a:p>
            <a:pPr defTabSz="1975104">
              <a:defRPr sz="14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874"/>
          </a:p>
        </p:txBody>
      </p:sp>
      <p:sp>
        <p:nvSpPr>
          <p:cNvPr id="243" name="Building a collection of freely available anatomically accurate 3D assets and cutting-edge interactive education and research projects…"/>
          <p:cNvSpPr txBox="1"/>
          <p:nvPr/>
        </p:nvSpPr>
        <p:spPr>
          <a:xfrm>
            <a:off x="32791427" y="22567093"/>
            <a:ext cx="9941359" cy="1141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92531" indent="-592531" algn="l">
              <a:buSzPct val="100000"/>
              <a:buFontTx/>
              <a:buChar char="•"/>
              <a:defRPr sz="36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3110" dirty="0"/>
              <a:t>State a few bullets on potentiation future directions</a:t>
            </a:r>
            <a:endParaRPr sz="3110" dirty="0"/>
          </a:p>
        </p:txBody>
      </p:sp>
      <p:sp>
        <p:nvSpPr>
          <p:cNvPr id="244" name="Master of Science in Modern Human Anatomy Program • Department of Cell and Developmental Biology • Ernesto.Salcedo@cuanschutz.edu"/>
          <p:cNvSpPr/>
          <p:nvPr/>
        </p:nvSpPr>
        <p:spPr>
          <a:xfrm>
            <a:off x="1515340" y="31755284"/>
            <a:ext cx="41038273" cy="4521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938" dirty="0"/>
              <a:t>Master of Science in Modern Human Anatomy Program •  </a:t>
            </a:r>
            <a:r>
              <a:rPr lang="en-US" sz="2938" dirty="0" err="1"/>
              <a:t>your.email</a:t>
            </a:r>
            <a:r>
              <a:rPr sz="2938" dirty="0" err="1"/>
              <a:t>@cuanschutz.edu</a:t>
            </a:r>
            <a:endParaRPr sz="2938" dirty="0"/>
          </a:p>
        </p:txBody>
      </p:sp>
      <p:sp>
        <p:nvSpPr>
          <p:cNvPr id="245" name="MHA Students highlighted in this poster: Michael Corigliano, Melissa Barella, Maria Porpio, Maxwell Walker,  Caitlyn Hudluow, Katherine Colon Reyes…"/>
          <p:cNvSpPr txBox="1"/>
          <p:nvPr/>
        </p:nvSpPr>
        <p:spPr>
          <a:xfrm>
            <a:off x="32861797" y="27199230"/>
            <a:ext cx="6709199" cy="28839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91440" rIns="91440" bIns="91440">
            <a:spAutoFit/>
          </a:bodyPr>
          <a:lstStyle/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Committee Member Names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MHA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NIH Funding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COMIRB / IACUC authorization numbers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rPr lang="en-US" sz="2506" dirty="0"/>
              <a:t>QR Codes</a:t>
            </a:r>
          </a:p>
          <a:p>
            <a:pPr marL="592531" indent="-592531" algn="l">
              <a:buSzPct val="100000"/>
              <a:buChar char="•"/>
              <a:defRPr sz="2900">
                <a:latin typeface="IBM Plex Serif"/>
                <a:ea typeface="IBM Plex Serif"/>
                <a:cs typeface="IBM Plex Serif"/>
                <a:sym typeface="IBM Plex Serif"/>
              </a:defRPr>
            </a:pPr>
            <a:endParaRPr sz="2506" dirty="0"/>
          </a:p>
        </p:txBody>
      </p:sp>
      <p:sp>
        <p:nvSpPr>
          <p:cNvPr id="246" name="Acknowledgements"/>
          <p:cNvSpPr/>
          <p:nvPr/>
        </p:nvSpPr>
        <p:spPr>
          <a:xfrm>
            <a:off x="33000013" y="26309859"/>
            <a:ext cx="9272017" cy="904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286000">
              <a:defRPr sz="6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5875"/>
              <a:t>Acknowledgements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30735" y="16175103"/>
            <a:ext cx="899257" cy="866852"/>
          </a:xfrm>
          <a:prstGeom prst="rect">
            <a:avLst/>
          </a:prstGeom>
          <a:ln w="25400">
            <a:miter lim="400000"/>
          </a:ln>
        </p:spPr>
      </p:pic>
      <p:sp>
        <p:nvSpPr>
          <p:cNvPr id="248" name="3D Printed models as surgical guides"/>
          <p:cNvSpPr txBox="1"/>
          <p:nvPr/>
        </p:nvSpPr>
        <p:spPr>
          <a:xfrm>
            <a:off x="37655013" y="7835633"/>
            <a:ext cx="4889480" cy="5038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>
              <a:defRPr sz="2400" b="1"/>
            </a:lvl1pPr>
          </a:lstStyle>
          <a:p>
            <a:r>
              <a:rPr sz="2074"/>
              <a:t>3D Printed models as surgical guides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491576" y="8330578"/>
            <a:ext cx="3734729" cy="3015268"/>
          </a:xfrm>
          <a:prstGeom prst="rect">
            <a:avLst/>
          </a:prstGeom>
          <a:ln w="254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50471" y="21693936"/>
            <a:ext cx="3216929" cy="7953617"/>
          </a:xfrm>
          <a:prstGeom prst="rect">
            <a:avLst/>
          </a:prstGeom>
          <a:ln w="25400">
            <a:miter lim="400000"/>
          </a:ln>
        </p:spPr>
      </p:pic>
      <p:grpSp>
        <p:nvGrpSpPr>
          <p:cNvPr id="166" name="Group"/>
          <p:cNvGrpSpPr/>
          <p:nvPr/>
        </p:nvGrpSpPr>
        <p:grpSpPr>
          <a:xfrm>
            <a:off x="19384247" y="21324607"/>
            <a:ext cx="2909568" cy="8239761"/>
            <a:chOff x="0" y="0"/>
            <a:chExt cx="1985872" cy="5623897"/>
          </a:xfrm>
        </p:grpSpPr>
        <p:pic>
          <p:nvPicPr>
            <p:cNvPr id="164" name="femur.png" descr="femur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1985873" cy="562389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  <p:sp>
          <p:nvSpPr>
            <p:cNvPr id="165" name="femur length = 508 mm"/>
            <p:cNvSpPr txBox="1"/>
            <p:nvPr/>
          </p:nvSpPr>
          <p:spPr>
            <a:xfrm rot="5400000">
              <a:off x="508564" y="2280100"/>
              <a:ext cx="2426551" cy="451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40" tIns="91440" rIns="91440" bIns="9144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rPr sz="1555"/>
                <a:t>femur length = 508 mm</a:t>
              </a:r>
            </a:p>
          </p:txBody>
        </p:sp>
      </p:grp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84237" y="21525966"/>
            <a:ext cx="2617450" cy="8064833"/>
          </a:xfrm>
          <a:prstGeom prst="rect">
            <a:avLst/>
          </a:prstGeom>
          <a:ln w="25400">
            <a:miter lim="400000"/>
          </a:ln>
        </p:spPr>
      </p:pic>
      <p:sp>
        <p:nvSpPr>
          <p:cNvPr id="251" name="Diverse collection of sophisticated, year-long projects"/>
          <p:cNvSpPr txBox="1"/>
          <p:nvPr/>
        </p:nvSpPr>
        <p:spPr>
          <a:xfrm>
            <a:off x="33420730" y="7110858"/>
            <a:ext cx="3344185" cy="6233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>
            <a:lvl1pPr>
              <a:defRPr sz="3300"/>
            </a:lvl1pPr>
          </a:lstStyle>
          <a:p>
            <a:r>
              <a:rPr lang="en-US" sz="2851" dirty="0"/>
              <a:t>Even more pictures</a:t>
            </a:r>
            <a:endParaRPr sz="2851" dirty="0"/>
          </a:p>
        </p:txBody>
      </p:sp>
      <p:pic>
        <p:nvPicPr>
          <p:cNvPr id="252" name="frame-2.pdf" descr="frame-2.pdf"/>
          <p:cNvPicPr>
            <a:picLocks noChangeAspect="1"/>
          </p:cNvPicPr>
          <p:nvPr/>
        </p:nvPicPr>
        <p:blipFill>
          <a:blip r:embed="rId19"/>
          <a:srcRect t="78836"/>
          <a:stretch>
            <a:fillRect/>
          </a:stretch>
        </p:blipFill>
        <p:spPr>
          <a:xfrm>
            <a:off x="39703610" y="30337442"/>
            <a:ext cx="2980389" cy="817679"/>
          </a:xfrm>
          <a:prstGeom prst="rect">
            <a:avLst/>
          </a:prstGeom>
          <a:ln w="25400">
            <a:miter lim="400000"/>
          </a:ln>
        </p:spPr>
      </p:pic>
      <p:pic>
        <p:nvPicPr>
          <p:cNvPr id="253" name="qr-code.png" descr="qr-cod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768430" y="27330389"/>
            <a:ext cx="2850852" cy="2850852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385225B-5B73-A9D6-43CF-50DB7488B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510918"/>
              </p:ext>
            </p:extLst>
          </p:nvPr>
        </p:nvGraphicFramePr>
        <p:xfrm>
          <a:off x="1213710" y="23642748"/>
          <a:ext cx="9858307" cy="3292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C8744E-DE1E-1619-D5F8-023406AB06B5}"/>
              </a:ext>
            </a:extLst>
          </p:cNvPr>
          <p:cNvSpPr txBox="1"/>
          <p:nvPr/>
        </p:nvSpPr>
        <p:spPr>
          <a:xfrm>
            <a:off x="1114832" y="20739603"/>
            <a:ext cx="98583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Summarize the methodology and/or analysis you used. Make as picture-based as possible  Use logos of software, or timelines, or 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cs typeface="Arial" pitchFamily="34" charset="0"/>
                <a:hlinkClick r:id="rId26"/>
              </a:rPr>
              <a:t>Biorender</a:t>
            </a:r>
            <a:r>
              <a:rPr lang="en-US" sz="42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cs typeface="Arial" pitchFamily="34" charset="0"/>
              </a:rPr>
              <a:t>, or all of the above.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40656-E06A-496E-CECC-C10078359E3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485099" y="20385257"/>
            <a:ext cx="7461544" cy="8060991"/>
          </a:xfrm>
          <a:prstGeom prst="rect">
            <a:avLst/>
          </a:prstGeom>
        </p:spPr>
      </p:pic>
      <p:sp>
        <p:nvSpPr>
          <p:cNvPr id="7" name="Medical Volumes: MRI, CT, PET, Volumetrics, Segmentation tools">
            <a:extLst>
              <a:ext uri="{FF2B5EF4-FFF2-40B4-BE49-F238E27FC236}">
                <a16:creationId xmlns:a16="http://schemas.microsoft.com/office/drawing/2014/main" id="{D8114CB4-33B0-5B1A-DE2A-1516A1F85A61}"/>
              </a:ext>
            </a:extLst>
          </p:cNvPr>
          <p:cNvSpPr txBox="1"/>
          <p:nvPr/>
        </p:nvSpPr>
        <p:spPr>
          <a:xfrm>
            <a:off x="22023095" y="8627890"/>
            <a:ext cx="5723042" cy="477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40" tIns="91440" rIns="91440" bIns="91440" anchor="ctr">
            <a:spAutoFit/>
          </a:bodyPr>
          <a:lstStyle/>
          <a:p>
            <a:pPr algn="l">
              <a:defRPr sz="2200"/>
            </a:pPr>
            <a:r>
              <a:rPr lang="en-US" sz="1901" b="1" dirty="0"/>
              <a:t>Segmentation of the bones in a human skeleton</a:t>
            </a:r>
            <a:endParaRPr sz="1901" dirty="0"/>
          </a:p>
        </p:txBody>
      </p:sp>
      <p:pic>
        <p:nvPicPr>
          <p:cNvPr id="10" name="Picture 2" descr="Anatomy | MedlinePlus">
            <a:extLst>
              <a:ext uri="{FF2B5EF4-FFF2-40B4-BE49-F238E27FC236}">
                <a16:creationId xmlns:a16="http://schemas.microsoft.com/office/drawing/2014/main" id="{452B3DD8-59D5-663B-FD0C-59E6E11A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55" y="11549043"/>
            <a:ext cx="3925867" cy="48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6EB4C2-F932-AC93-C074-AB28224A6D09}"/>
              </a:ext>
            </a:extLst>
          </p:cNvPr>
          <p:cNvSpPr txBox="1"/>
          <p:nvPr/>
        </p:nvSpPr>
        <p:spPr>
          <a:xfrm>
            <a:off x="24449826" y="19446159"/>
            <a:ext cx="5005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Salary peaks at age 50</a:t>
            </a:r>
          </a:p>
        </p:txBody>
      </p:sp>
      <p:pic>
        <p:nvPicPr>
          <p:cNvPr id="6" name="Picture 5" descr="A black and tan logo&#10;&#10;AI-generated content may be incorrect.">
            <a:extLst>
              <a:ext uri="{FF2B5EF4-FFF2-40B4-BE49-F238E27FC236}">
                <a16:creationId xmlns:a16="http://schemas.microsoft.com/office/drawing/2014/main" id="{36793531-DE4C-E7E9-8ACD-0254DF88145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506" y="861613"/>
            <a:ext cx="4974979" cy="48732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22930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677316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229305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5833" tIns="105833" rIns="105833" bIns="105833" numCol="1" spcCol="38100" rtlCol="0" anchor="ctr">
        <a:spAutoFit/>
      </a:bodyPr>
      <a:lstStyle>
        <a:defPPr marL="0" marR="0" indent="0" algn="ctr" defTabSz="677316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321</Words>
  <Application>Microsoft Macintosh PowerPoint</Application>
  <PresentationFormat>Custom</PresentationFormat>
  <Paragraphs>62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Helvetica Neue</vt:lpstr>
      <vt:lpstr>Helvetica Neue Bold Condensed</vt:lpstr>
      <vt:lpstr>Helvetica Neue Medium</vt:lpstr>
      <vt:lpstr>Palatino Linotype</vt:lpstr>
      <vt:lpstr>21_BasicWhite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Ernesto Salcedo</cp:lastModifiedBy>
  <cp:revision>5</cp:revision>
  <dcterms:modified xsi:type="dcterms:W3CDTF">2025-05-13T14:59:57Z</dcterms:modified>
</cp:coreProperties>
</file>